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9"/>
  </p:handoutMasterIdLst>
  <p:sldIdLst>
    <p:sldId id="257" r:id="rId3"/>
    <p:sldId id="259" r:id="rId4"/>
    <p:sldId id="309" r:id="rId6"/>
    <p:sldId id="325" r:id="rId7"/>
    <p:sldId id="357" r:id="rId8"/>
    <p:sldId id="351" r:id="rId9"/>
    <p:sldId id="353" r:id="rId10"/>
    <p:sldId id="354" r:id="rId11"/>
    <p:sldId id="356" r:id="rId12"/>
    <p:sldId id="358" r:id="rId13"/>
    <p:sldId id="310" r:id="rId14"/>
    <p:sldId id="306" r:id="rId15"/>
    <p:sldId id="307" r:id="rId16"/>
    <p:sldId id="308" r:id="rId17"/>
    <p:sldId id="359" r:id="rId18"/>
    <p:sldId id="360" r:id="rId19"/>
    <p:sldId id="361" r:id="rId20"/>
    <p:sldId id="375" r:id="rId21"/>
    <p:sldId id="272" r:id="rId22"/>
    <p:sldId id="381" r:id="rId23"/>
    <p:sldId id="390" r:id="rId24"/>
    <p:sldId id="391" r:id="rId25"/>
    <p:sldId id="392" r:id="rId26"/>
    <p:sldId id="277" r:id="rId27"/>
    <p:sldId id="278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BC73"/>
    <a:srgbClr val="E8E8E8"/>
    <a:srgbClr val="AAFF56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42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502412" y="2588281"/>
            <a:ext cx="8139178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02412" y="3566160"/>
            <a:ext cx="8139178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952508"/>
            <a:ext cx="8139178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02412" y="2588281"/>
            <a:ext cx="8139178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32000"/>
            <a:ext cx="8139178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1296000"/>
            <a:ext cx="8139178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3808730"/>
            <a:ext cx="8139178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02444" y="4511675"/>
            <a:ext cx="8139178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32000"/>
            <a:ext cx="8139178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1296000"/>
            <a:ext cx="396243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1296000"/>
            <a:ext cx="396243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32000"/>
            <a:ext cx="8139178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1296000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789043"/>
            <a:ext cx="39624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296000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789043"/>
            <a:ext cx="396243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02448" y="1296000"/>
            <a:ext cx="396243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679194" y="1296000"/>
            <a:ext cx="396243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02412" y="432000"/>
            <a:ext cx="8139178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02412" y="1296000"/>
            <a:ext cx="8139178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1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4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5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6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0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1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4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2.xml"/><Relationship Id="rId2" Type="http://schemas.openxmlformats.org/officeDocument/2006/relationships/tags" Target="../tags/tag86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9.xml"/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0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" y="5914390"/>
            <a:ext cx="4143375" cy="97155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153035" y="2588260"/>
            <a:ext cx="8769350" cy="899160"/>
          </a:xfrm>
        </p:spPr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分布式射箭比赛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管理系统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69135" y="4517390"/>
            <a:ext cx="520573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>
                <a:ln w="635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开发团队：</a:t>
            </a:r>
            <a:r>
              <a:rPr lang="zh-CN" altLang="en-US">
                <a:ln w="635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吴烜圣  郭菁菁  杨非池</a:t>
            </a:r>
            <a:endParaRPr lang="zh-CN" altLang="en-US">
              <a:ln w="6350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zh-CN">
                <a:ln w="635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2019</a:t>
            </a:r>
            <a:r>
              <a:rPr lang="zh-CN" altLang="en-US">
                <a:ln w="635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年</a:t>
            </a:r>
            <a:r>
              <a:rPr lang="en-US" altLang="zh-CN">
                <a:ln w="635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</a:t>
            </a:r>
            <a:r>
              <a:rPr lang="zh-CN" altLang="en-US">
                <a:ln w="635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月</a:t>
            </a:r>
            <a:r>
              <a:rPr lang="en-US" altLang="zh-CN">
                <a:ln w="635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30</a:t>
            </a:r>
            <a:r>
              <a:rPr lang="zh-CN" altLang="en-US">
                <a:ln w="6350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日</a:t>
            </a:r>
            <a:endParaRPr lang="zh-CN" altLang="en-US">
              <a:ln w="6350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17650" y="3364230"/>
            <a:ext cx="6039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solidFill>
                  <a:schemeClr val="bg1"/>
                </a:solidFill>
              </a:rPr>
              <a:t>Distributed  Archery Events  Supporting System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技术创新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— </a:t>
            </a:r>
            <a:r>
              <a:rPr 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B/S + C/S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混合部署架构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pic>
        <p:nvPicPr>
          <p:cNvPr id="3" name="图片 2" descr="混合部署架构模型表示"/>
          <p:cNvPicPr>
            <a:picLocks noChangeAspect="1"/>
          </p:cNvPicPr>
          <p:nvPr/>
        </p:nvPicPr>
        <p:blipFill>
          <a:blip r:embed="rId2"/>
          <a:srcRect l="6888" t="9750" r="4956" b="16513"/>
          <a:stretch>
            <a:fillRect/>
          </a:stretch>
        </p:blipFill>
        <p:spPr>
          <a:xfrm>
            <a:off x="138430" y="2118995"/>
            <a:ext cx="8867140" cy="29006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解决方案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架构设计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6985" y="808990"/>
            <a:ext cx="489140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单节点：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靶位编排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成绩录入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报表导出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架构群：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 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Lite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分布式成绩录入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Web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服务器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+ DB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服务器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信息公示</a:t>
            </a:r>
            <a:endParaRPr lang="zh-CN" altLang="en-US" sz="200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在线报名</a:t>
            </a:r>
            <a:endParaRPr lang="zh-CN" altLang="en-US" sz="200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混合部署：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 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+ C/S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成绩在线查询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 descr="一站式赛事服务"/>
          <p:cNvPicPr>
            <a:picLocks noChangeAspect="1"/>
          </p:cNvPicPr>
          <p:nvPr/>
        </p:nvPicPr>
        <p:blipFill>
          <a:blip r:embed="rId2"/>
          <a:srcRect l="3465" t="7518" r="4453" b="10275"/>
          <a:stretch>
            <a:fillRect/>
          </a:stretch>
        </p:blipFill>
        <p:spPr>
          <a:xfrm>
            <a:off x="1113790" y="4218940"/>
            <a:ext cx="6916420" cy="260540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312795" y="4295775"/>
            <a:ext cx="4326255" cy="800735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77335" y="4636135"/>
            <a:ext cx="528320" cy="391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492750" y="4636135"/>
            <a:ext cx="579755" cy="391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787900" y="4655185"/>
            <a:ext cx="490220" cy="354330"/>
          </a:xfrm>
          <a:prstGeom prst="rect">
            <a:avLst/>
          </a:prstGeom>
          <a:solidFill>
            <a:srgbClr val="AAF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700" b="1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单节点录入成绩表</a:t>
            </a:r>
            <a:endParaRPr lang="zh-CN" altLang="en-US" sz="700" b="1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990590" y="1360170"/>
            <a:ext cx="1425575" cy="7353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86475" y="1543685"/>
            <a:ext cx="130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Pro</a:t>
            </a:r>
            <a:r>
              <a:rPr lang="zh-CN" altLang="en-US"/>
              <a:t>客户端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解决方案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架构设计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6985" y="808990"/>
            <a:ext cx="489140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单节点：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靶位编排</a:t>
            </a:r>
            <a:endParaRPr lang="en-US" altLang="zh-CN" sz="200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成绩录入</a:t>
            </a:r>
            <a:endParaRPr lang="zh-CN" altLang="en-US" sz="200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报表导出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C/S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架构群：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 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Lite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分布式成绩录入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Web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服务器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+ DB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服务器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信息公示</a:t>
            </a:r>
            <a:endParaRPr lang="zh-CN" altLang="en-US" sz="200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在线报名</a:t>
            </a:r>
            <a:endParaRPr lang="zh-CN" altLang="en-US" sz="200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混合部署：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 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+ C/S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成绩在线查询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990590" y="1360170"/>
            <a:ext cx="1425575" cy="7353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86475" y="1543685"/>
            <a:ext cx="130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Pro</a:t>
            </a:r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98720" y="3018155"/>
            <a:ext cx="1425575" cy="7353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88255" y="3201670"/>
            <a:ext cx="130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Lite</a:t>
            </a:r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994525" y="3018155"/>
            <a:ext cx="1425575" cy="7353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84060" y="3201670"/>
            <a:ext cx="130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Lite</a:t>
            </a:r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2100000">
            <a:off x="5843905" y="2115185"/>
            <a:ext cx="225425" cy="85788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 rot="19860000">
            <a:off x="7351395" y="2100580"/>
            <a:ext cx="225425" cy="85788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884420" y="1171575"/>
            <a:ext cx="3670300" cy="2880360"/>
          </a:xfrm>
          <a:prstGeom prst="round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382385" y="3201670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16" name="图片 15" descr="一站式赛事服务"/>
          <p:cNvPicPr>
            <a:picLocks noChangeAspect="1"/>
          </p:cNvPicPr>
          <p:nvPr/>
        </p:nvPicPr>
        <p:blipFill>
          <a:blip r:embed="rId2"/>
          <a:srcRect l="3465" t="7518" r="4453" b="10275"/>
          <a:stretch>
            <a:fillRect/>
          </a:stretch>
        </p:blipFill>
        <p:spPr>
          <a:xfrm>
            <a:off x="1113790" y="4218940"/>
            <a:ext cx="6916420" cy="2605405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3312795" y="4291965"/>
            <a:ext cx="4326255" cy="804545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解决方案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架构设计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6985" y="808990"/>
            <a:ext cx="489140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单节点：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靶位编排</a:t>
            </a:r>
            <a:endParaRPr lang="en-US" altLang="zh-CN" sz="200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成绩录入</a:t>
            </a:r>
            <a:endParaRPr lang="zh-CN" altLang="en-US" sz="200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报表导出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架构群：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 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Lite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分布式成绩录入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B/S</a:t>
            </a: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架构群：</a:t>
            </a: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Web</a:t>
            </a: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服务器</a:t>
            </a: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+ DB</a:t>
            </a: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服务器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信息公示</a:t>
            </a:r>
            <a:endParaRPr lang="zh-CN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在线报名</a:t>
            </a:r>
            <a:endParaRPr lang="zh-CN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混合部署：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 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+ C/S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成绩在线查询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5161915" y="2389505"/>
            <a:ext cx="1340485" cy="6718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5161915" y="2560320"/>
            <a:ext cx="1452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Web</a:t>
            </a:r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548880" y="2372995"/>
            <a:ext cx="1340485" cy="6718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7548880" y="2521585"/>
            <a:ext cx="1341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DB</a:t>
            </a:r>
            <a:r>
              <a:rPr lang="zh-CN" altLang="en-US"/>
              <a:t>服务器</a:t>
            </a:r>
            <a:endParaRPr lang="zh-CN" altLang="en-US"/>
          </a:p>
        </p:txBody>
      </p:sp>
      <p:sp>
        <p:nvSpPr>
          <p:cNvPr id="58" name="左右箭头 57"/>
          <p:cNvSpPr/>
          <p:nvPr/>
        </p:nvSpPr>
        <p:spPr>
          <a:xfrm>
            <a:off x="6614160" y="2560320"/>
            <a:ext cx="832485" cy="3295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111750" y="2262505"/>
            <a:ext cx="3837940" cy="877570"/>
          </a:xfrm>
          <a:prstGeom prst="round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 descr="一站式赛事服务"/>
          <p:cNvPicPr>
            <a:picLocks noChangeAspect="1"/>
          </p:cNvPicPr>
          <p:nvPr/>
        </p:nvPicPr>
        <p:blipFill>
          <a:blip r:embed="rId2"/>
          <a:srcRect l="3465" t="7518" r="4453" b="10275"/>
          <a:stretch>
            <a:fillRect/>
          </a:stretch>
        </p:blipFill>
        <p:spPr>
          <a:xfrm>
            <a:off x="1113790" y="4218940"/>
            <a:ext cx="6916420" cy="2605405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1822450" y="5178425"/>
            <a:ext cx="5820410" cy="713105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55590" y="5398770"/>
            <a:ext cx="861695" cy="299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312795" y="4285615"/>
            <a:ext cx="4326255" cy="810895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解决方案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架构设计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6985" y="808355"/>
            <a:ext cx="466280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单节点：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靶位编排</a:t>
            </a:r>
            <a:endParaRPr lang="en-US" altLang="zh-CN" sz="200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成绩录入</a:t>
            </a:r>
            <a:endParaRPr lang="zh-CN" altLang="en-US" sz="200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报表导出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架构群：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 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Lite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客户端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分布式成绩录入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B/S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架构群：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Web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服务器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+ DB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服务器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信息公示</a:t>
            </a:r>
            <a:endParaRPr lang="zh-CN" altLang="en-US" sz="2000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在线报名</a:t>
            </a:r>
            <a:endParaRPr lang="zh-CN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混合部署：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B/S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 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+ C/S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架构群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实时成绩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查询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359400" y="2983865"/>
            <a:ext cx="711200" cy="3409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04155" y="3016885"/>
            <a:ext cx="850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Pro</a:t>
            </a:r>
            <a:r>
              <a:rPr lang="zh-CN" altLang="en-US" sz="1000"/>
              <a:t>客户端</a:t>
            </a:r>
            <a:endParaRPr lang="zh-CN" altLang="en-US" sz="1000"/>
          </a:p>
        </p:txBody>
      </p:sp>
      <p:sp>
        <p:nvSpPr>
          <p:cNvPr id="11" name="上箭头 10"/>
          <p:cNvSpPr/>
          <p:nvPr/>
        </p:nvSpPr>
        <p:spPr>
          <a:xfrm rot="2100000">
            <a:off x="5424170" y="3329305"/>
            <a:ext cx="95250" cy="2559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689475" y="2931160"/>
            <a:ext cx="2054225" cy="996315"/>
          </a:xfrm>
          <a:prstGeom prst="round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352915" y="937895"/>
            <a:ext cx="455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……</a:t>
            </a:r>
            <a:endParaRPr lang="en-US" altLang="zh-CN"/>
          </a:p>
        </p:txBody>
      </p:sp>
      <p:sp>
        <p:nvSpPr>
          <p:cNvPr id="26" name="圆角矩形 25"/>
          <p:cNvSpPr/>
          <p:nvPr/>
        </p:nvSpPr>
        <p:spPr>
          <a:xfrm>
            <a:off x="4894580" y="1739900"/>
            <a:ext cx="986155" cy="4908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894580" y="1847850"/>
            <a:ext cx="9861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Web</a:t>
            </a:r>
            <a:r>
              <a:rPr lang="zh-CN" altLang="en-US" sz="1200"/>
              <a:t>服务器</a:t>
            </a:r>
            <a:endParaRPr lang="zh-CN" altLang="en-US" sz="1200"/>
          </a:p>
        </p:txBody>
      </p:sp>
      <p:sp>
        <p:nvSpPr>
          <p:cNvPr id="28" name="上箭头 27"/>
          <p:cNvSpPr/>
          <p:nvPr/>
        </p:nvSpPr>
        <p:spPr>
          <a:xfrm rot="3180000" flipH="1">
            <a:off x="6336665" y="2079625"/>
            <a:ext cx="128905" cy="10242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6496685" y="1740535"/>
            <a:ext cx="986155" cy="4908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496685" y="1847850"/>
            <a:ext cx="985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DB</a:t>
            </a:r>
            <a:r>
              <a:rPr lang="zh-CN" altLang="en-US" sz="1200"/>
              <a:t>服务器</a:t>
            </a:r>
            <a:endParaRPr lang="zh-CN" altLang="en-US" sz="1200"/>
          </a:p>
        </p:txBody>
      </p:sp>
      <p:sp>
        <p:nvSpPr>
          <p:cNvPr id="34" name="左右箭头 33"/>
          <p:cNvSpPr/>
          <p:nvPr/>
        </p:nvSpPr>
        <p:spPr>
          <a:xfrm>
            <a:off x="5943600" y="1887855"/>
            <a:ext cx="429260" cy="1968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798695" y="1631315"/>
            <a:ext cx="2770505" cy="707390"/>
          </a:xfrm>
          <a:prstGeom prst="round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5813425" y="3602355"/>
            <a:ext cx="930910" cy="269875"/>
            <a:chOff x="9166" y="7673"/>
            <a:chExt cx="1466" cy="425"/>
          </a:xfrm>
        </p:grpSpPr>
        <p:sp>
          <p:nvSpPr>
            <p:cNvPr id="15" name="圆角矩形 14"/>
            <p:cNvSpPr/>
            <p:nvPr/>
          </p:nvSpPr>
          <p:spPr>
            <a:xfrm>
              <a:off x="9355" y="7673"/>
              <a:ext cx="1089" cy="42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166" y="7712"/>
              <a:ext cx="146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Lite</a:t>
              </a:r>
              <a:r>
                <a:rPr lang="zh-CN" altLang="en-US" sz="1000"/>
                <a:t>客户端</a:t>
              </a:r>
              <a:endParaRPr lang="zh-CN" altLang="en-US" sz="1000"/>
            </a:p>
          </p:txBody>
        </p:sp>
      </p:grpSp>
      <p:sp>
        <p:nvSpPr>
          <p:cNvPr id="50" name="圆角矩形 49"/>
          <p:cNvSpPr/>
          <p:nvPr/>
        </p:nvSpPr>
        <p:spPr>
          <a:xfrm>
            <a:off x="4817745" y="3594100"/>
            <a:ext cx="691515" cy="2698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689475" y="3615055"/>
            <a:ext cx="930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Lite</a:t>
            </a:r>
            <a:r>
              <a:rPr lang="zh-CN" altLang="en-US" sz="1000"/>
              <a:t>客户端</a:t>
            </a:r>
            <a:endParaRPr lang="zh-CN" altLang="en-US" sz="1000"/>
          </a:p>
        </p:txBody>
      </p:sp>
      <p:sp>
        <p:nvSpPr>
          <p:cNvPr id="52" name="上箭头 51"/>
          <p:cNvSpPr/>
          <p:nvPr/>
        </p:nvSpPr>
        <p:spPr>
          <a:xfrm rot="19800000">
            <a:off x="5928360" y="3328670"/>
            <a:ext cx="95250" cy="2559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5525770" y="3490595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…</a:t>
            </a:r>
            <a:endParaRPr lang="en-US" altLang="zh-CN"/>
          </a:p>
        </p:txBody>
      </p:sp>
      <p:sp>
        <p:nvSpPr>
          <p:cNvPr id="66" name="圆角矩形 65"/>
          <p:cNvSpPr/>
          <p:nvPr/>
        </p:nvSpPr>
        <p:spPr>
          <a:xfrm>
            <a:off x="7704455" y="2983865"/>
            <a:ext cx="711200" cy="3409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7649210" y="3016885"/>
            <a:ext cx="850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Pro</a:t>
            </a:r>
            <a:r>
              <a:rPr lang="zh-CN" altLang="en-US" sz="1000"/>
              <a:t>客户端</a:t>
            </a:r>
            <a:endParaRPr lang="zh-CN" altLang="en-US" sz="1000"/>
          </a:p>
        </p:txBody>
      </p:sp>
      <p:sp>
        <p:nvSpPr>
          <p:cNvPr id="68" name="上箭头 67"/>
          <p:cNvSpPr/>
          <p:nvPr/>
        </p:nvSpPr>
        <p:spPr>
          <a:xfrm rot="2100000">
            <a:off x="7769225" y="3329305"/>
            <a:ext cx="95250" cy="2559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圆角矩形 68"/>
          <p:cNvSpPr/>
          <p:nvPr/>
        </p:nvSpPr>
        <p:spPr>
          <a:xfrm>
            <a:off x="7034530" y="2931160"/>
            <a:ext cx="2054225" cy="996315"/>
          </a:xfrm>
          <a:prstGeom prst="round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8158480" y="3602355"/>
            <a:ext cx="930910" cy="269875"/>
            <a:chOff x="9166" y="7673"/>
            <a:chExt cx="1466" cy="425"/>
          </a:xfrm>
        </p:grpSpPr>
        <p:sp>
          <p:nvSpPr>
            <p:cNvPr id="71" name="圆角矩形 70"/>
            <p:cNvSpPr/>
            <p:nvPr/>
          </p:nvSpPr>
          <p:spPr>
            <a:xfrm>
              <a:off x="9355" y="7673"/>
              <a:ext cx="1089" cy="42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166" y="7712"/>
              <a:ext cx="146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Lite</a:t>
              </a:r>
              <a:r>
                <a:rPr lang="zh-CN" altLang="en-US" sz="1000"/>
                <a:t>客户端</a:t>
              </a:r>
              <a:endParaRPr lang="zh-CN" altLang="en-US" sz="1000"/>
            </a:p>
          </p:txBody>
        </p:sp>
      </p:grpSp>
      <p:sp>
        <p:nvSpPr>
          <p:cNvPr id="73" name="圆角矩形 72"/>
          <p:cNvSpPr/>
          <p:nvPr/>
        </p:nvSpPr>
        <p:spPr>
          <a:xfrm>
            <a:off x="7162800" y="3594100"/>
            <a:ext cx="691515" cy="2698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7034530" y="3615055"/>
            <a:ext cx="930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Lite</a:t>
            </a:r>
            <a:r>
              <a:rPr lang="zh-CN" altLang="en-US" sz="1000"/>
              <a:t>客户端</a:t>
            </a:r>
            <a:endParaRPr lang="zh-CN" altLang="en-US" sz="1000"/>
          </a:p>
        </p:txBody>
      </p:sp>
      <p:sp>
        <p:nvSpPr>
          <p:cNvPr id="75" name="上箭头 74"/>
          <p:cNvSpPr/>
          <p:nvPr/>
        </p:nvSpPr>
        <p:spPr>
          <a:xfrm rot="19800000">
            <a:off x="8273415" y="3328670"/>
            <a:ext cx="95250" cy="2559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7870825" y="3490595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…</a:t>
            </a:r>
            <a:endParaRPr lang="en-US" altLang="zh-CN"/>
          </a:p>
        </p:txBody>
      </p:sp>
      <p:sp>
        <p:nvSpPr>
          <p:cNvPr id="77" name="上箭头 76"/>
          <p:cNvSpPr/>
          <p:nvPr/>
        </p:nvSpPr>
        <p:spPr>
          <a:xfrm rot="18780000" flipH="1">
            <a:off x="7478395" y="2132965"/>
            <a:ext cx="130175" cy="9188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6661150" y="3220720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…</a:t>
            </a:r>
            <a:endParaRPr lang="en-US" altLang="zh-CN"/>
          </a:p>
        </p:txBody>
      </p:sp>
      <p:pic>
        <p:nvPicPr>
          <p:cNvPr id="80" name="图片 79" descr="一站式赛事服务"/>
          <p:cNvPicPr>
            <a:picLocks noChangeAspect="1"/>
          </p:cNvPicPr>
          <p:nvPr/>
        </p:nvPicPr>
        <p:blipFill>
          <a:blip r:embed="rId2"/>
          <a:srcRect l="3465" t="7518" r="4453" b="10275"/>
          <a:stretch>
            <a:fillRect/>
          </a:stretch>
        </p:blipFill>
        <p:spPr>
          <a:xfrm>
            <a:off x="1113790" y="4218940"/>
            <a:ext cx="6916420" cy="2605405"/>
          </a:xfrm>
          <a:prstGeom prst="rect">
            <a:avLst/>
          </a:prstGeom>
        </p:spPr>
      </p:pic>
      <p:sp>
        <p:nvSpPr>
          <p:cNvPr id="83" name="圆角矩形 82"/>
          <p:cNvSpPr/>
          <p:nvPr/>
        </p:nvSpPr>
        <p:spPr>
          <a:xfrm>
            <a:off x="1822450" y="4293235"/>
            <a:ext cx="5826760" cy="1598295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AESS功能设计"/>
          <p:cNvPicPr>
            <a:picLocks noChangeAspect="1"/>
          </p:cNvPicPr>
          <p:nvPr/>
        </p:nvPicPr>
        <p:blipFill>
          <a:blip r:embed="rId1"/>
          <a:srcRect l="5312" t="7766" r="6728" b="9985"/>
          <a:stretch>
            <a:fillRect/>
          </a:stretch>
        </p:blipFill>
        <p:spPr>
          <a:xfrm>
            <a:off x="1854835" y="1696720"/>
            <a:ext cx="7296785" cy="4660265"/>
          </a:xfrm>
          <a:prstGeom prst="rect">
            <a:avLst/>
          </a:prstGeom>
        </p:spPr>
      </p:pic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C:\Users\JacksonWoo\Desktop\logo(1)\logo(1)_001.pnglogo(1)_0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技术创新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B/S + C/S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混合部署架构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6985" y="808990"/>
            <a:ext cx="8655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6985" y="808990"/>
            <a:ext cx="8655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功能架构图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逻辑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架构图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物理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架构图</a:t>
            </a: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技术创新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B/S + C/S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混合部署架构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6985" y="808990"/>
            <a:ext cx="8655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 descr="DAESS逻辑架构"/>
          <p:cNvPicPr>
            <a:picLocks noChangeAspect="1"/>
          </p:cNvPicPr>
          <p:nvPr/>
        </p:nvPicPr>
        <p:blipFill>
          <a:blip r:embed="rId2"/>
          <a:srcRect l="5898" t="5511" r="7455" b="7153"/>
          <a:stretch>
            <a:fillRect/>
          </a:stretch>
        </p:blipFill>
        <p:spPr>
          <a:xfrm>
            <a:off x="3154680" y="808355"/>
            <a:ext cx="5996940" cy="60305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-6985" y="808990"/>
            <a:ext cx="8655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功能架构图</a:t>
            </a: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逻辑架构图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物理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架构图</a:t>
            </a: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技术创新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B/S + C/S</a:t>
            </a:r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混合部署架构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6985" y="808990"/>
            <a:ext cx="8655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6985" y="808990"/>
            <a:ext cx="8655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功能架构图</a:t>
            </a: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逻辑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架构图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物理架构图</a:t>
            </a: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 descr="DAESS物理架构"/>
          <p:cNvPicPr>
            <a:picLocks noChangeAspect="1"/>
          </p:cNvPicPr>
          <p:nvPr/>
        </p:nvPicPr>
        <p:blipFill>
          <a:blip r:embed="rId2"/>
          <a:srcRect l="3264" t="10408" r="5537" b="7948"/>
          <a:stretch>
            <a:fillRect/>
          </a:stretch>
        </p:blipFill>
        <p:spPr>
          <a:xfrm>
            <a:off x="109220" y="2285365"/>
            <a:ext cx="8926830" cy="35483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性能测试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69850" y="2072005"/>
            <a:ext cx="915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性能测试结果</a:t>
            </a:r>
            <a:endParaRPr lang="zh-CN" altLang="en-US" sz="2000"/>
          </a:p>
        </p:txBody>
      </p:sp>
      <p:graphicFrame>
        <p:nvGraphicFramePr>
          <p:cNvPr id="4" name="表格 3"/>
          <p:cNvGraphicFramePr/>
          <p:nvPr/>
        </p:nvGraphicFramePr>
        <p:xfrm>
          <a:off x="471805" y="2470785"/>
          <a:ext cx="8201660" cy="315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9780"/>
                <a:gridCol w="2049780"/>
                <a:gridCol w="2049780"/>
                <a:gridCol w="2052320"/>
              </a:tblGrid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测试实例</a:t>
                      </a:r>
                      <a:endParaRPr 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测试结果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设计目的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竞品表现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编排功能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0.2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秒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秒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3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秒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局域网</a:t>
                      </a: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数据传输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20MB/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秒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1MB/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秒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-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记录</a:t>
                      </a: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同步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110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条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秒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60</a:t>
                      </a:r>
                      <a:r>
                        <a:rPr lang="zh-CN" alt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条</a:t>
                      </a:r>
                      <a:r>
                        <a:rPr lang="en-US" alt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/</a:t>
                      </a:r>
                      <a:r>
                        <a:rPr lang="zh-CN" alt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秒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成绩录入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10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条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分钟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 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条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分钟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 4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条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/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分钟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 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成绩查询峰值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2000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链接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500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链接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500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链接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适配低性能设备</a:t>
                      </a:r>
                      <a:endParaRPr lang="zh-CN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0.3% 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CPU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占用</a:t>
                      </a:r>
                      <a:endParaRPr lang="zh-CN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10% </a:t>
                      </a:r>
                      <a:r>
                        <a:rPr lang="en-US" alt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CPU</a:t>
                      </a:r>
                      <a:r>
                        <a:rPr lang="zh-CN" alt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占用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5% </a:t>
                      </a:r>
                      <a:r>
                        <a:rPr lang="en-US" altLang="zh-CN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CPU</a:t>
                      </a:r>
                      <a:r>
                        <a:rPr lang="zh-CN" alt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占用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应用案例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</a:t>
            </a:r>
            <a:r>
              <a:rPr lang="en-US" altLang="zh-CN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2018</a:t>
            </a:r>
            <a:r>
              <a:rPr lang="zh-CN" altLang="en-US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中国大学生射箭射艺锦标赛</a:t>
            </a:r>
            <a:endParaRPr lang="zh-CN" altLang="en-US" sz="2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" y="808355"/>
            <a:ext cx="4613275" cy="2998470"/>
          </a:xfrm>
          <a:prstGeom prst="rect">
            <a:avLst/>
          </a:prstGeom>
        </p:spPr>
      </p:pic>
      <p:pic>
        <p:nvPicPr>
          <p:cNvPr id="3" name="图片 2" descr="DSC_48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25" y="3806825"/>
            <a:ext cx="4544695" cy="3094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55" y="800100"/>
            <a:ext cx="2291715" cy="3006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370" y="808990"/>
            <a:ext cx="2254250" cy="3007360"/>
          </a:xfrm>
          <a:prstGeom prst="rect">
            <a:avLst/>
          </a:prstGeom>
        </p:spPr>
      </p:pic>
      <p:pic>
        <p:nvPicPr>
          <p:cNvPr id="7" name="图片 6" descr="DSC_48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985" y="3806825"/>
            <a:ext cx="4612640" cy="30861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目录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6985" y="808355"/>
            <a:ext cx="9158605" cy="5939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项目简介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/>
              </a:rPr>
              <a:t>项目背景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/>
              </a:rPr>
              <a:t>需求分析</a:t>
            </a:r>
            <a:endParaRPr lang="zh-CN" altLang="en-US" sz="2000" b="1">
              <a:solidFill>
                <a:schemeClr val="tx1"/>
              </a:solidFill>
              <a:effectLst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/>
              </a:rPr>
              <a:t>目标用户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/>
              </a:rPr>
              <a:t>竞品分析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创新设计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解决方案：分布式射箭比赛管理系统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创新架构：</a:t>
            </a:r>
            <a:r>
              <a:rPr lang="en-US" altLang="zh-CN" sz="2000">
                <a:effectLst/>
                <a:sym typeface="+mn-ea"/>
              </a:rPr>
              <a:t>B/S + C/S </a:t>
            </a:r>
            <a:r>
              <a:rPr lang="zh-CN" altLang="en-US" sz="2000">
                <a:effectLst/>
                <a:sym typeface="+mn-ea"/>
              </a:rPr>
              <a:t>混合部署架构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性能测试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应用案例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85850" lvl="1" indent="-34290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2018年中国大学生射箭（射艺）锦标赛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未来展望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应用案例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</a:t>
            </a:r>
            <a:r>
              <a:rPr lang="en-US" altLang="zh-CN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2018</a:t>
            </a:r>
            <a:r>
              <a:rPr lang="zh-CN" altLang="en-US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中国大学生射箭射艺锦标赛</a:t>
            </a:r>
            <a:endParaRPr lang="zh-CN" altLang="en-US" sz="2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08125" y="1786255"/>
            <a:ext cx="23177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72</a:t>
            </a: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支代表队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410名队员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7035" y="3604260"/>
            <a:ext cx="361061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编排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93场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次比赛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靶位</a:t>
            </a: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最长成绩公示用时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分钟</a:t>
            </a: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83430" y="1786255"/>
            <a:ext cx="2658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2865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62865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峰值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1430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人</a:t>
            </a: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76950" y="3604260"/>
            <a:ext cx="35947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自动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汇总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成绩册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33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页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" y="2715895"/>
            <a:ext cx="9159240" cy="1487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应用案例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</a:t>
            </a:r>
            <a:r>
              <a:rPr lang="en-US" altLang="zh-CN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2018</a:t>
            </a:r>
            <a:r>
              <a:rPr lang="zh-CN" altLang="en-US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中国大学生射箭射艺锦标赛</a:t>
            </a:r>
            <a:endParaRPr lang="zh-CN" altLang="en-US" sz="2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08125" y="1786255"/>
            <a:ext cx="23177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2865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72支代表队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62865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410名队员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7035" y="3604260"/>
            <a:ext cx="361061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lvl="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编排</a:t>
            </a: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93场</a:t>
            </a: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次比赛</a:t>
            </a: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靶位</a:t>
            </a: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lvl="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最长成绩公示用时</a:t>
            </a: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11</a:t>
            </a: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分钟</a:t>
            </a: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lvl="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lvl="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83430" y="1786255"/>
            <a:ext cx="2658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2865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62865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峰值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1430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人</a:t>
            </a: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76950" y="3604260"/>
            <a:ext cx="35947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自动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汇总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成绩册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33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页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" y="2715895"/>
            <a:ext cx="9159240" cy="1487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应用案例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</a:t>
            </a:r>
            <a:r>
              <a:rPr lang="en-US" altLang="zh-CN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2018</a:t>
            </a:r>
            <a:r>
              <a:rPr lang="zh-CN" altLang="en-US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中国大学生射箭射艺锦标赛</a:t>
            </a:r>
            <a:endParaRPr lang="zh-CN" altLang="en-US" sz="2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08125" y="1786255"/>
            <a:ext cx="23177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2865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72支代表队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62865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410名队员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9890" y="3604260"/>
            <a:ext cx="38569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628650" lvl="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编排93场次比赛靶位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628650" lvl="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最长成绩公示用时11分钟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lvl="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lvl="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83430" y="1786255"/>
            <a:ext cx="2658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2865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峰值1430人</a:t>
            </a: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76950" y="3604260"/>
            <a:ext cx="35947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自动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汇总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成绩册</a:t>
            </a:r>
            <a:r>
              <a:rPr lang="en-US" altLang="zh-CN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33</a:t>
            </a: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页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" y="2715895"/>
            <a:ext cx="9159240" cy="1487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应用案例 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 </a:t>
            </a:r>
            <a:r>
              <a:rPr lang="en-US" altLang="zh-CN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2018</a:t>
            </a:r>
            <a:r>
              <a:rPr lang="zh-CN" altLang="en-US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中国大学生射箭射艺锦标赛</a:t>
            </a:r>
            <a:endParaRPr lang="zh-CN" altLang="en-US" sz="2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08125" y="1786255"/>
            <a:ext cx="23177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2865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72支代表队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62865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410名队员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9890" y="3604260"/>
            <a:ext cx="38569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628650" lvl="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编排93场次比赛靶位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628650" lvl="0" indent="-34290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最长成绩公示用时11分钟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lvl="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lvl="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83430" y="1786255"/>
            <a:ext cx="2658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2865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62865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峰值1430人</a:t>
            </a: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76950" y="3604260"/>
            <a:ext cx="35947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b="1"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自动汇总成绩册33页</a:t>
            </a: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" y="2715895"/>
            <a:ext cx="9159240" cy="1487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未来展望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6985" y="808990"/>
            <a:ext cx="865568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机器学习技术的融合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基于</a:t>
            </a:r>
            <a:r>
              <a:rPr lang="en-US" altLang="zh-CN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OCR</a:t>
            </a: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的计算机视觉：自动扫描纸质成绩单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基于</a:t>
            </a:r>
            <a:r>
              <a:rPr lang="en-US" altLang="zh-CN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NoSql</a:t>
            </a: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数据库：构建运动员知识图谱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客户端架构优化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采用</a:t>
            </a:r>
            <a:r>
              <a:rPr lang="en-US" altLang="zh-CN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Chromium Embedding Framework + Micro Service</a:t>
            </a: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的架构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跨赛事推广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高尔夫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帆船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联系我们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0710" y="1274445"/>
            <a:ext cx="658749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/>
              <a:t>赛事管家主页：</a:t>
            </a:r>
            <a:endParaRPr lang="zh-CN" altLang="en-US" sz="2800"/>
          </a:p>
          <a:p>
            <a:pPr algn="l"/>
            <a:r>
              <a:rPr lang="en-US" altLang="zh-CN" sz="2800"/>
              <a:t>http://taems.kitgram.cn/</a:t>
            </a:r>
            <a:endParaRPr lang="en-US" altLang="zh-CN" sz="2800"/>
          </a:p>
          <a:p>
            <a:pPr algn="l"/>
            <a:endParaRPr lang="en-US" altLang="zh-CN" sz="2800"/>
          </a:p>
          <a:p>
            <a:pPr algn="l"/>
            <a:r>
              <a:rPr lang="zh-CN" altLang="en-US" sz="2800"/>
              <a:t>更多信息：</a:t>
            </a:r>
            <a:endParaRPr lang="zh-CN" altLang="en-US" sz="2800"/>
          </a:p>
          <a:p>
            <a:pPr algn="l"/>
            <a:r>
              <a:rPr lang="zh-CN" altLang="en-US" sz="2800"/>
              <a:t>https://github.com/JacksonWuxs</a:t>
            </a:r>
            <a:r>
              <a:rPr lang="en-US" altLang="zh-CN" sz="2800"/>
              <a:t>/</a:t>
            </a:r>
            <a:endParaRPr lang="zh-CN" altLang="en-US" sz="2800"/>
          </a:p>
          <a:p>
            <a:pPr algn="l"/>
            <a:r>
              <a:rPr lang="en-US" altLang="zh-CN" sz="2800"/>
              <a:t>https://github.com/Doveyang/</a:t>
            </a:r>
            <a:endParaRPr lang="en-US" altLang="zh-CN" sz="2800"/>
          </a:p>
          <a:p>
            <a:pPr algn="l"/>
            <a:endParaRPr lang="en-US" altLang="zh-CN" sz="2800"/>
          </a:p>
          <a:p>
            <a:pPr algn="l"/>
            <a:r>
              <a:rPr lang="zh-CN" altLang="en-US" sz="2800"/>
              <a:t>作者邮箱：</a:t>
            </a:r>
            <a:endParaRPr lang="zh-CN" altLang="en-US" sz="2800"/>
          </a:p>
          <a:p>
            <a:pPr algn="l"/>
            <a:r>
              <a:rPr lang="zh-CN" altLang="en-US" sz="2800"/>
              <a:t>吴烜圣 </a:t>
            </a:r>
            <a:r>
              <a:rPr lang="en-US" altLang="zh-CN" sz="2800"/>
              <a:t>wuxsmail@163.com</a:t>
            </a:r>
            <a:endParaRPr lang="en-US" altLang="zh-CN" sz="2800"/>
          </a:p>
          <a:p>
            <a:pPr algn="l"/>
            <a:r>
              <a:rPr lang="zh-CN" altLang="en-US" sz="2800"/>
              <a:t>杨非池 </a:t>
            </a:r>
            <a:r>
              <a:rPr lang="en-US" altLang="zh-CN" sz="2800"/>
              <a:t>yangfeichi@163.com</a:t>
            </a:r>
            <a:endParaRPr lang="en-US" altLang="zh-CN" sz="2800"/>
          </a:p>
          <a:p>
            <a:pPr algn="l"/>
            <a:r>
              <a:rPr lang="zh-CN" altLang="en-US" sz="2800"/>
              <a:t>郭菁</a:t>
            </a:r>
            <a:r>
              <a:rPr lang="zh-CN" altLang="en-US" sz="2800">
                <a:sym typeface="+mn-ea"/>
              </a:rPr>
              <a:t>菁 547756386@163.com</a:t>
            </a:r>
            <a:endParaRPr lang="zh-CN" altLang="en-US" sz="2800">
              <a:sym typeface="+mn-ea"/>
            </a:endParaRPr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项目简介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6985" y="808990"/>
            <a:ext cx="6721475" cy="6092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项目背景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effectLst/>
                <a:sym typeface="+mn-ea"/>
              </a:rPr>
              <a:t>3</a:t>
            </a:r>
            <a:r>
              <a:rPr lang="zh-CN" altLang="en-US" sz="2000">
                <a:effectLst/>
                <a:sym typeface="+mn-ea"/>
              </a:rPr>
              <a:t>场</a:t>
            </a:r>
            <a:r>
              <a:rPr lang="en-US" altLang="zh-CN" sz="2000">
                <a:effectLst/>
                <a:sym typeface="+mn-ea"/>
              </a:rPr>
              <a:t>200+</a:t>
            </a:r>
            <a:r>
              <a:rPr lang="zh-CN" altLang="en-US" sz="2000">
                <a:effectLst/>
                <a:sym typeface="+mn-ea"/>
              </a:rPr>
              <a:t>名运动员的大型赛事</a:t>
            </a:r>
            <a:endParaRPr lang="zh-CN" altLang="en-US" sz="2000">
              <a:effectLst/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effectLst/>
                <a:sym typeface="+mn-ea"/>
              </a:rPr>
              <a:t>14</a:t>
            </a:r>
            <a:r>
              <a:rPr lang="zh-CN" altLang="en-US" sz="2000">
                <a:effectLst/>
                <a:sym typeface="+mn-ea"/>
              </a:rPr>
              <a:t>场近</a:t>
            </a:r>
            <a:r>
              <a:rPr lang="en-US" altLang="zh-CN" sz="2000">
                <a:effectLst/>
                <a:sym typeface="+mn-ea"/>
              </a:rPr>
              <a:t>100</a:t>
            </a:r>
            <a:r>
              <a:rPr lang="zh-CN" altLang="en-US" sz="2000">
                <a:effectLst/>
                <a:sym typeface="+mn-ea"/>
              </a:rPr>
              <a:t>名运动员</a:t>
            </a:r>
            <a:r>
              <a:rPr lang="en-US" altLang="zh-CN" sz="2000">
                <a:effectLst/>
                <a:sym typeface="+mn-ea"/>
              </a:rPr>
              <a:t>的中等规模比赛</a:t>
            </a:r>
            <a:endParaRPr lang="en-US" altLang="zh-CN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需求分析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报名信息汇总困难（组办方）</a:t>
            </a:r>
            <a:endParaRPr lang="zh-CN" altLang="en-US" sz="2000">
              <a:effectLst/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手动编排靶位错误率高（组办方）</a:t>
            </a:r>
            <a:endParaRPr lang="zh-CN" altLang="en-US" sz="2000">
              <a:effectLst/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单人依次录入成绩低效（组办方）</a:t>
            </a:r>
            <a:endParaRPr lang="zh-CN" altLang="en-US" sz="2000">
              <a:effectLst/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编制赛后成绩册工作量大（组办方）</a:t>
            </a:r>
            <a:endParaRPr lang="zh-CN" altLang="en-US" sz="2000">
              <a:effectLst/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成绩公示不及时（运动员）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目标用户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运动员 </a:t>
            </a:r>
            <a:r>
              <a:rPr lang="en-US" altLang="zh-CN" sz="2000">
                <a:effectLst/>
                <a:sym typeface="+mn-ea"/>
              </a:rPr>
              <a:t>/ </a:t>
            </a:r>
            <a:r>
              <a:rPr lang="zh-CN" altLang="en-US" sz="2000">
                <a:effectLst/>
                <a:sym typeface="+mn-ea"/>
              </a:rPr>
              <a:t>教练员</a:t>
            </a:r>
            <a:endParaRPr lang="zh-CN" altLang="en-US" sz="2000">
              <a:effectLst/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比赛管理者</a:t>
            </a:r>
            <a:endParaRPr lang="zh-CN" altLang="en-US" sz="2000">
              <a:effectLst/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临时志愿者</a:t>
            </a:r>
            <a:endParaRPr lang="zh-CN" altLang="en-US" sz="2000">
              <a:effectLst/>
              <a:sym typeface="+mn-ea"/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项目简介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6985" y="808990"/>
            <a:ext cx="865568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竞品分析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单节点架构：国家体育局射箭赛事成绩录入终端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B/S架构：GAA线上射箭赛事系统服务、拓世助手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单节点架构不足：无法处理大量比赛记录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单人依次录入数据，时间较长</a:t>
            </a:r>
            <a:endParaRPr lang="zh-CN" altLang="en-US" sz="2000">
              <a:effectLst/>
              <a:sym typeface="+mn-ea"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effectLst/>
                <a:sym typeface="+mn-ea"/>
              </a:rPr>
              <a:t>单人录入大量数据，错误率高</a:t>
            </a:r>
            <a:endParaRPr lang="zh-CN" altLang="en-US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B/S</a:t>
            </a:r>
            <a:r>
              <a:rPr lang="zh-CN" altLang="en-US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架构不足</a:t>
            </a:r>
            <a:endParaRPr lang="zh-CN" altLang="en-US" sz="20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/>
              </a:rPr>
              <a:t>架构完全依赖互联网，体育场网络较差，系统服务不稳定</a:t>
            </a:r>
            <a:endParaRPr lang="zh-CN" altLang="en-US" sz="2000">
              <a:solidFill>
                <a:schemeClr val="tx1"/>
              </a:solidFill>
              <a:effectLst/>
            </a:endParaRPr>
          </a:p>
          <a:p>
            <a:pPr marL="1085850" lvl="1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effectLst/>
              </a:rPr>
              <a:t>缺少纸质版成绩单，不符合锦标赛级别要求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/>
          </a:p>
          <a:p>
            <a:pPr lvl="1"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000">
              <a:solidFill>
                <a:schemeClr val="tx1"/>
              </a:solidFill>
              <a:effectLst/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分布式射箭比赛管理系统（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DAESS)</a:t>
            </a:r>
            <a:endParaRPr lang="en-US" altLang="zh-CN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570" y="1606550"/>
            <a:ext cx="9159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基于</a:t>
            </a:r>
            <a:r>
              <a:rPr lang="en-US" altLang="zh-CN" sz="2000"/>
              <a:t>PC</a:t>
            </a:r>
            <a:r>
              <a:rPr lang="zh-CN" altLang="en-US" sz="2000"/>
              <a:t>客户端并可拓展</a:t>
            </a:r>
            <a:r>
              <a:rPr lang="zh-CN" altLang="en-US" sz="2000"/>
              <a:t>局域网多节点服务和</a:t>
            </a:r>
            <a:r>
              <a:rPr lang="en-US" altLang="zh-CN" sz="2000"/>
              <a:t>Web</a:t>
            </a:r>
            <a:r>
              <a:rPr lang="zh-CN" altLang="en-US" sz="2000"/>
              <a:t>服务的</a:t>
            </a:r>
            <a:endParaRPr lang="zh-CN" altLang="en-US" sz="2000"/>
          </a:p>
          <a:p>
            <a:pPr algn="ctr"/>
            <a:r>
              <a:rPr lang="zh-CN" altLang="en-US" sz="2000"/>
              <a:t>分布式射箭比赛管理系统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分布式射箭比赛管理系统（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DAESS)</a:t>
            </a:r>
            <a:endParaRPr lang="en-US" altLang="zh-CN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570" y="1606550"/>
            <a:ext cx="9159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基于</a:t>
            </a:r>
            <a:r>
              <a:rPr lang="en-US" altLang="zh-CN" sz="2000"/>
              <a:t>PC</a:t>
            </a:r>
            <a:r>
              <a:rPr lang="zh-CN" altLang="en-US" sz="2000"/>
              <a:t>客户端并可拓展</a:t>
            </a:r>
            <a:r>
              <a:rPr lang="zh-CN" altLang="en-US" sz="2000"/>
              <a:t>局域网多节点服务和</a:t>
            </a:r>
            <a:r>
              <a:rPr lang="en-US" altLang="zh-CN" sz="2000"/>
              <a:t>Web</a:t>
            </a:r>
            <a:r>
              <a:rPr lang="zh-CN" altLang="en-US" sz="2000"/>
              <a:t>服务的</a:t>
            </a:r>
            <a:endParaRPr lang="zh-CN" altLang="en-US" sz="2000"/>
          </a:p>
          <a:p>
            <a:pPr algn="ctr"/>
            <a:r>
              <a:rPr lang="zh-CN" altLang="en-US" sz="2000"/>
              <a:t>分布式射箭比赛管理系统</a:t>
            </a:r>
            <a:endParaRPr lang="zh-CN" altLang="en-US" sz="2000"/>
          </a:p>
        </p:txBody>
      </p:sp>
      <p:graphicFrame>
        <p:nvGraphicFramePr>
          <p:cNvPr id="4" name="表格 3"/>
          <p:cNvGraphicFramePr/>
          <p:nvPr/>
        </p:nvGraphicFramePr>
        <p:xfrm>
          <a:off x="471805" y="2470785"/>
          <a:ext cx="8201660" cy="3949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9780"/>
                <a:gridCol w="2049780"/>
                <a:gridCol w="2049780"/>
                <a:gridCol w="2052320"/>
              </a:tblGrid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单节点系统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B/S架构系统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本项目：DAESS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靶位自动编排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非强依赖网络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可支持锦标赛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导出成绩报表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 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 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并行成绩录入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成绩实时查询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在线自主报名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数据主从备份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970"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智能答疑客服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ctr">
                        <a:lnSpc>
                          <a:spcPct val="100000"/>
                        </a:lnSpc>
                        <a:buNone/>
                      </a:pP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10" y="2896870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85" y="2896870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35" y="2896870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10" y="3293745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35" y="3293745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10" y="3690620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35" y="3690620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35" y="4057650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85" y="4502785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35" y="4502785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35" y="4883785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35" y="5290185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35" y="5683885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35" y="6052185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85" y="4883785"/>
            <a:ext cx="356235" cy="3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10" y="4057650"/>
            <a:ext cx="356235" cy="3289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分布式射箭比赛管理系统（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DAESS)</a:t>
            </a:r>
            <a:endParaRPr lang="en-US" altLang="zh-CN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570" y="1606550"/>
            <a:ext cx="9159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基于</a:t>
            </a:r>
            <a:r>
              <a:rPr lang="en-US" altLang="zh-CN" sz="2000"/>
              <a:t>PC</a:t>
            </a:r>
            <a:r>
              <a:rPr lang="zh-CN" altLang="en-US" sz="2000"/>
              <a:t>客户端并可拓展</a:t>
            </a:r>
            <a:r>
              <a:rPr lang="zh-CN" altLang="en-US" sz="2000"/>
              <a:t>局域网多节点服务和</a:t>
            </a:r>
            <a:r>
              <a:rPr lang="en-US" altLang="zh-CN" sz="2000"/>
              <a:t>Web</a:t>
            </a:r>
            <a:r>
              <a:rPr lang="zh-CN" altLang="en-US" sz="2000"/>
              <a:t>服务的</a:t>
            </a:r>
            <a:endParaRPr lang="zh-CN" altLang="en-US" sz="2000"/>
          </a:p>
          <a:p>
            <a:pPr algn="ctr"/>
            <a:r>
              <a:rPr lang="zh-CN" altLang="en-US" sz="2000"/>
              <a:t>分布式射箭比赛管理系统</a:t>
            </a:r>
            <a:endParaRPr lang="zh-CN" altLang="en-US" sz="2000"/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3540" y="2789873"/>
          <a:ext cx="8376920" cy="1335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870200" imgH="457200" progId="Equation.KSEE3">
                  <p:embed/>
                </p:oleObj>
              </mc:Choice>
              <mc:Fallback>
                <p:oleObj name="" r:id="rId2" imgW="28702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3540" y="2789873"/>
                        <a:ext cx="8376920" cy="1335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分布式射箭比赛管理系统（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DAESS)</a:t>
            </a:r>
            <a:endParaRPr lang="en-US" altLang="zh-CN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570" y="1606550"/>
            <a:ext cx="9159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基于</a:t>
            </a:r>
            <a:r>
              <a:rPr lang="en-US" altLang="zh-CN" sz="2000"/>
              <a:t>PC</a:t>
            </a:r>
            <a:r>
              <a:rPr lang="zh-CN" altLang="en-US" sz="2000"/>
              <a:t>客户端并可拓展</a:t>
            </a:r>
            <a:r>
              <a:rPr lang="zh-CN" altLang="en-US" sz="2000"/>
              <a:t>局域网多节点服务和</a:t>
            </a:r>
            <a:r>
              <a:rPr lang="en-US" altLang="zh-CN" sz="2000"/>
              <a:t>Web</a:t>
            </a:r>
            <a:r>
              <a:rPr lang="zh-CN" altLang="en-US" sz="2000"/>
              <a:t>服务的</a:t>
            </a:r>
            <a:endParaRPr lang="zh-CN" altLang="en-US" sz="2000"/>
          </a:p>
          <a:p>
            <a:pPr algn="ctr"/>
            <a:r>
              <a:rPr lang="zh-CN" altLang="en-US" sz="2000"/>
              <a:t>分布式射箭比赛管理系统</a:t>
            </a:r>
            <a:endParaRPr lang="zh-CN" altLang="en-US" sz="2000"/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4175" y="2798445"/>
          <a:ext cx="8376920" cy="1261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870200" imgH="431800" progId="Equation.KSEE3">
                  <p:embed/>
                </p:oleObj>
              </mc:Choice>
              <mc:Fallback>
                <p:oleObj name="" r:id="rId2" imgW="28702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175" y="2798445"/>
                        <a:ext cx="8376920" cy="1261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spect="1"/>
          </p:cNvSpPr>
          <p:nvPr/>
        </p:nvSpPr>
        <p:spPr>
          <a:xfrm>
            <a:off x="-6985" y="-1270"/>
            <a:ext cx="9158605" cy="8102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/>
            </a:solidFill>
          </a:ln>
        </p:spPr>
        <p:txBody>
          <a:bodyPr vert="horz" wrap="square" lIns="68580" tIns="34290" rIns="68580" bIns="3429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6985" y="81280"/>
            <a:ext cx="7802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分布式射箭比赛管理系统（</a:t>
            </a:r>
            <a:r>
              <a:rPr lang="en-US" altLang="zh-CN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DAESS)</a:t>
            </a:r>
            <a:endParaRPr lang="en-US" altLang="zh-CN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图片 1" descr="C:\Users\JacksonWoo\Desktop\logo(1)\logo(1)_001.pnglogo(1)_0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42313" y="-952"/>
            <a:ext cx="808990" cy="8089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570" y="1606550"/>
            <a:ext cx="9159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基于</a:t>
            </a:r>
            <a:r>
              <a:rPr lang="en-US" altLang="zh-CN" sz="2000"/>
              <a:t>PC</a:t>
            </a:r>
            <a:r>
              <a:rPr lang="zh-CN" altLang="en-US" sz="2000"/>
              <a:t>客户端并可拓展</a:t>
            </a:r>
            <a:r>
              <a:rPr lang="zh-CN" altLang="en-US" sz="2000"/>
              <a:t>局域网多节点服务和</a:t>
            </a:r>
            <a:r>
              <a:rPr lang="en-US" altLang="zh-CN" sz="2000"/>
              <a:t>Web</a:t>
            </a:r>
            <a:r>
              <a:rPr lang="zh-CN" altLang="en-US" sz="2000"/>
              <a:t>服务的</a:t>
            </a:r>
            <a:endParaRPr lang="zh-CN" altLang="en-US" sz="2000"/>
          </a:p>
          <a:p>
            <a:pPr algn="ctr"/>
            <a:r>
              <a:rPr lang="zh-CN" altLang="en-US" sz="2000"/>
              <a:t>分布式射箭比赛管理系统</a:t>
            </a:r>
            <a:endParaRPr lang="zh-CN" altLang="en-US" sz="2000"/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3540" y="2783840"/>
          <a:ext cx="837692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870200" imgH="711200" progId="Equation.KSEE3">
                  <p:embed/>
                </p:oleObj>
              </mc:Choice>
              <mc:Fallback>
                <p:oleObj name="" r:id="rId2" imgW="2870200" imgH="711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3540" y="2783840"/>
                        <a:ext cx="837692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2365</Words>
  <Application>WPS 演示</Application>
  <PresentationFormat>宽屏</PresentationFormat>
  <Paragraphs>431</Paragraphs>
  <Slides>25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Wingdings</vt:lpstr>
      <vt:lpstr>等线</vt:lpstr>
      <vt:lpstr>Arial Unicode MS</vt:lpstr>
      <vt:lpstr>Office 主题​​</vt:lpstr>
      <vt:lpstr>Equation.KSEE3</vt:lpstr>
      <vt:lpstr>Equation.KSEE3</vt:lpstr>
      <vt:lpstr>Equation.KSEE3</vt:lpstr>
      <vt:lpstr>分布式射箭比赛管理系统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重新來過</cp:lastModifiedBy>
  <cp:revision>324</cp:revision>
  <dcterms:created xsi:type="dcterms:W3CDTF">2019-05-27T08:04:00Z</dcterms:created>
  <dcterms:modified xsi:type="dcterms:W3CDTF">2019-05-29T17:35:32Z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